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3" r:id="rId3"/>
    <p:sldId id="275" r:id="rId4"/>
    <p:sldId id="257" r:id="rId5"/>
    <p:sldId id="262" r:id="rId6"/>
    <p:sldId id="263" r:id="rId7"/>
    <p:sldId id="264" r:id="rId8"/>
    <p:sldId id="265" r:id="rId9"/>
    <p:sldId id="266" r:id="rId10"/>
    <p:sldId id="274" r:id="rId11"/>
    <p:sldId id="269" r:id="rId12"/>
    <p:sldId id="267" r:id="rId13"/>
    <p:sldId id="276" r:id="rId14"/>
    <p:sldId id="277" r:id="rId15"/>
    <p:sldId id="280" r:id="rId16"/>
    <p:sldId id="278" r:id="rId17"/>
    <p:sldId id="279" r:id="rId18"/>
    <p:sldId id="281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6E9F1E-36A1-437F-9EAB-87F2957C0270}" v="129" dt="2026-09-04T14:23:08.0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912E9-447B-45E7-B038-84E125FDFF31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96CAB-DDE6-496B-A156-C38FF3C1682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20096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96CAB-DDE6-496B-A156-C38FF3C16826}" type="slidenum">
              <a:rPr lang="sr-Latn-RS" smtClean="0"/>
              <a:t>13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0076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96CAB-DDE6-496B-A156-C38FF3C16826}" type="slidenum">
              <a:rPr lang="sr-Latn-RS" smtClean="0"/>
              <a:t>14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9071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84C11-7735-6899-B0C5-6B8C974C5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D90FAF-EF1B-CE08-E8F8-A0F0248CA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0AECDF-1880-D132-BD82-744E26DE22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D42C5-E4EB-4824-3F57-387919B2D8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96CAB-DDE6-496B-A156-C38FF3C16826}" type="slidenum">
              <a:rPr lang="sr-Latn-RS" smtClean="0"/>
              <a:t>15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9195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96CAB-DDE6-496B-A156-C38FF3C16826}" type="slidenum">
              <a:rPr lang="sr-Latn-RS" smtClean="0"/>
              <a:t>16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55327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9D4DF-3A86-4B88-BA87-8FA60CF1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177E0-E37F-B780-47DD-69C6F30969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A3C1E6-0DE2-3D31-83E4-8EDCA34AF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B8F88-3A89-10A9-3CC6-C375FEED78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96CAB-DDE6-496B-A156-C38FF3C16826}" type="slidenum">
              <a:rPr lang="sr-Latn-RS" smtClean="0"/>
              <a:t>17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54419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53D7D-3E9D-3DEF-CA47-84D6374EC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16238E-D594-D279-309D-4EEBEC22D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734BE5-4CC4-2FB6-B244-52B8569F6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E402C-591B-BE0F-B993-2CE1E2EBEE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96CAB-DDE6-496B-A156-C38FF3C16826}" type="slidenum">
              <a:rPr lang="sr-Latn-RS" smtClean="0"/>
              <a:t>18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1805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072D-9E84-E6FE-AE1B-0EA97FD8A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05A649-C7F1-27C5-48EC-6216BBB3B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9A4B2-0945-4F35-B451-F82ADA415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62E2D-DE1D-7D35-0C91-3073DF093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85E04-AE33-A78C-3BA7-ABF4A380A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9376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D6321-2FA6-1077-DDE5-A19CF51C0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B13A2C-A127-52B8-A013-483BE7D15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1FC00-6468-1B2B-A68C-F46F86F6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60A5D-A341-FA4F-AC1B-8759BC4C4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48E25-A8EE-21BB-A06A-B6203F81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8533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8BF8C5-E01A-07FC-98D1-267A91D84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B11A1-099F-9EE0-1736-9C3147255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02B70-4607-7474-B12F-01CB9120D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553D8-88B2-CDB2-AFC1-EC1A5383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C5175-36F2-1F39-438A-CD1A882F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993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9E2DC-7969-2006-8B16-01D276062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503E6-AFE6-E1D4-FC06-B541FE29F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9AB10-FB9D-B80B-AEA0-8322BA27E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C63F3-3E87-BA73-6432-DAB5A3663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90377-33FE-56F6-71CF-12B08D1B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9009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65E7B-DC1D-3C4F-45AE-12915E882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6DC4C-96F1-241E-8112-E631583EC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3035A-D82C-4222-5E18-D5094835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1786C-2CF2-98FC-C1B5-E9264B88F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0FCFF-9932-7424-5BD5-75558048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543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D392E-4F98-D20D-7F91-DE509B6E3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F7C0A-841E-58F7-3DCD-D3E3084CF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D6EE9-E4FF-C817-712B-15A17ED12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0694BB-D95F-BFAC-8BE3-16732223F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BA2F1-8BBA-7451-428A-318EE875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72A8B-567A-E464-2F72-3FEF1FB21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7843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F0DD-87BC-9C38-353F-FF5C1CB55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00AA78-6967-8BBA-81F3-842B04D72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A9001-8414-5B96-A6C5-DD3F8F417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F98519-AF7B-DB4A-DEBD-9513C69765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64346E-C5B5-66E7-370E-C98EB5E6B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94659-F808-DBE4-0A80-2C97753BB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1535F0-AFEB-AC0F-D947-11742546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D08BCC-2072-9125-3498-1C5AC5A71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7591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FD493-5D41-667A-1B89-CC3E521A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26069A-E9C1-B68C-B85B-3B2A2D96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286F17-904F-D9A8-2F03-51821DE2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39E3F0-BC71-97EE-E066-A830E57C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3125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DB54E1-56DB-116C-A6ED-F02D8C24D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820BE3-86DE-2D4B-C08F-C93AD7AA9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B3791-6676-860D-83C1-60068FEB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74806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95878-7D10-5DCF-6BB1-29F119E4B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8E25-AF45-31E4-5FB0-28F42D9C0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102E94-5121-B7DA-EB4C-DF4C5D086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4C698-4B4E-CA52-0F89-718514E95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DC980-4690-A220-E9ED-22348005C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BA9FB1-1756-8694-2228-47CFAE19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6361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1B1AA-0268-36E4-A7B7-64A55E163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B27FEA-5BDB-CD0B-BEC2-3C104D965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23B07-7F93-5B85-64B8-C34C133B36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18E137-7250-A4CE-63E9-CFCB72484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FEFDAC-55C3-956F-1694-3551D2D16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E8E12-B09B-6688-19B2-E3DAB52C5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6263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C085DD-FF8E-A6D3-4ECD-2D886E808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503FD-0C8E-68B6-78E9-5CF4E1C0D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570AE-39E3-ED31-36D2-466A89AFB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475C62-0C09-41F0-81DB-4252BE9AC040}" type="datetimeFigureOut">
              <a:rPr lang="sr-Latn-RS" smtClean="0"/>
              <a:t>13.9.2026.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AA5DA-86D2-4B67-6D34-6B5634472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C9204-E952-E413-1060-C51405FBB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35D033-874C-49DE-B10D-B1AFA9E4BD6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3098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about:blank" TargetMode="External"/><Relationship Id="rId7" Type="http://schemas.openxmlformats.org/officeDocument/2006/relationships/image" Target="../media/image13.png"/><Relationship Id="rId2" Type="http://schemas.openxmlformats.org/officeDocument/2006/relationships/video" Target="about:blank" TargetMode="External"/><Relationship Id="rId1" Type="http://schemas.microsoft.com/office/2007/relationships/media" Target="about:blank" TargetMode="Externa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4.xml"/><Relationship Id="rId4" Type="http://schemas.openxmlformats.org/officeDocument/2006/relationships/video" Target="about:blan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rpSreMP1N8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244E2-3E01-EF18-2C3D-6D007A17AD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>
                <a:latin typeface="Bahnschrift Light Condensed" panose="020B0502040204020203" pitchFamily="34" charset="0"/>
              </a:rPr>
              <a:t>Funkcionalna</a:t>
            </a:r>
            <a:r>
              <a:rPr lang="en-US" sz="4800" b="1" dirty="0">
                <a:latin typeface="Bahnschrift Light Condensed" panose="020B0502040204020203" pitchFamily="34" charset="0"/>
              </a:rPr>
              <a:t> </a:t>
            </a:r>
            <a:r>
              <a:rPr lang="en-US" sz="4800" b="1" dirty="0" err="1">
                <a:latin typeface="Bahnschrift Light Condensed" panose="020B0502040204020203" pitchFamily="34" charset="0"/>
              </a:rPr>
              <a:t>i</a:t>
            </a:r>
            <a:r>
              <a:rPr lang="en-US" sz="4800" b="1" dirty="0">
                <a:latin typeface="Bahnschrift Light Condensed" panose="020B0502040204020203" pitchFamily="34" charset="0"/>
              </a:rPr>
              <a:t> </a:t>
            </a:r>
            <a:r>
              <a:rPr lang="en-US" sz="4800" b="1" dirty="0" err="1">
                <a:latin typeface="Bahnschrift Light Condensed" panose="020B0502040204020203" pitchFamily="34" charset="0"/>
              </a:rPr>
              <a:t>motori</a:t>
            </a:r>
            <a:r>
              <a:rPr lang="sr-Latn-RS" sz="4800" b="1" dirty="0">
                <a:latin typeface="Bahnschrift Light Condensed" panose="020B0502040204020203" pitchFamily="34" charset="0"/>
              </a:rPr>
              <a:t>čka testiranja mladih sportista u različitim periodima rasta, razvoja i sazrevanja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4C456E-44F3-0A23-E4A5-D07A02128D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sr-Latn-RS" dirty="0">
              <a:latin typeface="Bahnschrift Light Condensed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sr-Latn-RS" sz="1800" dirty="0">
              <a:latin typeface="Bahnschrift Light Condensed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sr-Latn-RS" sz="1800" dirty="0">
              <a:solidFill>
                <a:srgbClr val="C00000"/>
              </a:solidFill>
              <a:latin typeface="Bahnschrift Light Condensed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sr-Latn-RS" sz="2000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prof. dr Tamara Stojmenović</a:t>
            </a:r>
          </a:p>
          <a:p>
            <a:pPr>
              <a:spcBef>
                <a:spcPts val="0"/>
              </a:spcBef>
            </a:pPr>
            <a:r>
              <a:rPr lang="sr-Latn-RS" sz="1800" dirty="0">
                <a:latin typeface="Bahnschrift Light Condensed" panose="020B0502040204020203" pitchFamily="34" charset="0"/>
              </a:rPr>
              <a:t>specijalista sportske medicine</a:t>
            </a:r>
          </a:p>
          <a:p>
            <a:pPr>
              <a:spcBef>
                <a:spcPts val="0"/>
              </a:spcBef>
            </a:pPr>
            <a:r>
              <a:rPr lang="sr-Latn-RS" sz="1800" dirty="0">
                <a:latin typeface="Bahnschrift Light Condensed" panose="020B0502040204020203" pitchFamily="34" charset="0"/>
              </a:rPr>
              <a:t>Univerzitet Singidunum</a:t>
            </a:r>
          </a:p>
        </p:txBody>
      </p:sp>
    </p:spTree>
    <p:extLst>
      <p:ext uri="{BB962C8B-B14F-4D97-AF65-F5344CB8AC3E}">
        <p14:creationId xmlns:p14="http://schemas.microsoft.com/office/powerpoint/2010/main" val="2047418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28E19-68EB-82D0-69B1-2830F00D3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anchor="t">
            <a:normAutofit/>
          </a:bodyPr>
          <a:lstStyle/>
          <a:p>
            <a:r>
              <a:rPr lang="sr-Latn-RS" sz="3200">
                <a:latin typeface="Bahnschrift Light Condensed" panose="020B0502040204020203" pitchFamily="34" charset="0"/>
              </a:rPr>
              <a:t>Zašto sprovoditi testiranja?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19C9-332E-0DFC-58FE-93006E85F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311146"/>
            <a:ext cx="4085665" cy="3591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SEKUNDARNI CILJ: </a:t>
            </a:r>
          </a:p>
          <a:p>
            <a:pPr marL="0" indent="0">
              <a:buNone/>
            </a:pPr>
            <a:r>
              <a:rPr lang="sr-Latn-RS" sz="2000" dirty="0">
                <a:latin typeface="Bahnschrift Light Condensed" panose="020B0502040204020203" pitchFamily="34" charset="0"/>
              </a:rPr>
              <a:t>Određivanje </a:t>
            </a:r>
            <a:r>
              <a:rPr lang="sr-Latn-RS" sz="2000" b="1" dirty="0">
                <a:latin typeface="Bahnschrift Light Condensed" panose="020B0502040204020203" pitchFamily="34" charset="0"/>
              </a:rPr>
              <a:t>funkcionalnih parametara</a:t>
            </a:r>
            <a:r>
              <a:rPr lang="sr-Latn-RS" sz="2000" dirty="0">
                <a:latin typeface="Bahnschrift Light Condensed" panose="020B0502040204020203" pitchFamily="34" charset="0"/>
              </a:rPr>
              <a:t> bitnih za sport: 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kardiorespiratorni fitnes (VO2max): </a:t>
            </a:r>
            <a:r>
              <a:rPr lang="sr-Latn-RS" sz="2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aerobna izdržljivost/indirektno i anaerobna laktatna izdržljivost (tolerancija na laktate, soli mlečne kiseline)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trenažni pragovi za adekvatno doziranje intenziteta treninga (HR na aerobnom i anaerobnom pragu)</a:t>
            </a: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63084-4138-75FC-68E7-DEEA95773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8" r="9048" b="10435"/>
          <a:stretch>
            <a:fillRect/>
          </a:stretch>
        </p:blipFill>
        <p:spPr>
          <a:xfrm>
            <a:off x="6096000" y="9000"/>
            <a:ext cx="604647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3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691A5-8285-D0D1-2AA4-E69399DB9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F6D06-F18B-7DDC-1091-B770798678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5CB3F-E865-D347-B86B-1D9B410B81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Latn-RS" dirty="0"/>
          </a:p>
        </p:txBody>
      </p:sp>
      <p:pic>
        <p:nvPicPr>
          <p:cNvPr id="5" name="20190820_102904.mp4">
            <a:hlinkClick r:id="" action="ppaction://media"/>
            <a:extLst>
              <a:ext uri="{FF2B5EF4-FFF2-40B4-BE49-F238E27FC236}">
                <a16:creationId xmlns:a16="http://schemas.microsoft.com/office/drawing/2014/main" id="{397C62D3-3976-517B-1F8A-468F3198B2A5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2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20190820_102839.mp4">
            <a:hlinkClick r:id="" action="ppaction://media"/>
            <a:extLst>
              <a:ext uri="{FF2B5EF4-FFF2-40B4-BE49-F238E27FC236}">
                <a16:creationId xmlns:a16="http://schemas.microsoft.com/office/drawing/2014/main" id="{20437895-B26E-C2DA-E5F8-8529594DAB51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000" y="681037"/>
            <a:ext cx="7308000" cy="544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50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0" mute="1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0" mute="1">
                <p:cTn id="2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20251018_114834">
            <a:hlinkClick r:id="" action="ppaction://media"/>
            <a:extLst>
              <a:ext uri="{FF2B5EF4-FFF2-40B4-BE49-F238E27FC236}">
                <a16:creationId xmlns:a16="http://schemas.microsoft.com/office/drawing/2014/main" id="{30CDEB02-4443-0D61-4870-04AFC2B2F3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3963" y="643466"/>
            <a:ext cx="3133724" cy="557106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VID_20251206_073024_204 (1)">
            <a:hlinkClick r:id="" action="ppaction://media"/>
            <a:extLst>
              <a:ext uri="{FF2B5EF4-FFF2-40B4-BE49-F238E27FC236}">
                <a16:creationId xmlns:a16="http://schemas.microsoft.com/office/drawing/2014/main" id="{CE3FFEEA-2DFC-85ED-F875-3613E593326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55204" y="643467"/>
            <a:ext cx="30919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8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4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65A21-0D7A-D500-A5BE-C1E8DF9D7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7A3FC-854A-8F81-651F-001FDE8E4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anchor="t">
            <a:normAutofit/>
          </a:bodyPr>
          <a:lstStyle/>
          <a:p>
            <a:r>
              <a:rPr lang="sr-Latn-RS" sz="3200">
                <a:latin typeface="Bahnschrift Light Condensed" panose="020B0502040204020203" pitchFamily="34" charset="0"/>
              </a:rPr>
              <a:t>Zašto sprovoditi testiranja?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197806-FFF4-C9F7-1FE4-6E5108D74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37A5F-6362-75B5-8F1A-C67AB9130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311146"/>
            <a:ext cx="4085665" cy="3591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SEKUNDARNI CILJ: </a:t>
            </a:r>
          </a:p>
          <a:p>
            <a:pPr marL="0" indent="0">
              <a:buNone/>
            </a:pPr>
            <a:r>
              <a:rPr lang="sr-Latn-RS" sz="2000" dirty="0">
                <a:latin typeface="Bahnschrift Light Condensed" panose="020B0502040204020203" pitchFamily="34" charset="0"/>
              </a:rPr>
              <a:t>Određivanje </a:t>
            </a:r>
            <a:r>
              <a:rPr lang="sr-Latn-RS" sz="2000" b="1" dirty="0">
                <a:latin typeface="Bahnschrift Light Condensed" panose="020B0502040204020203" pitchFamily="34" charset="0"/>
              </a:rPr>
              <a:t>motoričkih parametara </a:t>
            </a:r>
            <a:r>
              <a:rPr lang="sr-Latn-RS" sz="2000" dirty="0">
                <a:latin typeface="Bahnschrift Light Condensed" panose="020B0502040204020203" pitchFamily="34" charset="0"/>
              </a:rPr>
              <a:t>bitnih za sport: 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snaga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brzina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koordinacija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ravnoteža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preciznost</a:t>
            </a:r>
          </a:p>
          <a:p>
            <a:pPr>
              <a:buFontTx/>
              <a:buChar char="-"/>
            </a:pPr>
            <a:r>
              <a:rPr lang="sr-Latn-RS" sz="2000" dirty="0">
                <a:latin typeface="Bahnschrift Light Condensed" panose="020B0502040204020203" pitchFamily="34" charset="0"/>
              </a:rPr>
              <a:t>gipkost (fleksibilnost)</a:t>
            </a: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58165F-16D8-3F4F-47B7-EC11A0E2D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8" r="9048" b="10435"/>
          <a:stretch>
            <a:fillRect/>
          </a:stretch>
        </p:blipFill>
        <p:spPr>
          <a:xfrm>
            <a:off x="6096000" y="9000"/>
            <a:ext cx="6046470" cy="6840000"/>
          </a:xfrm>
          <a:prstGeom prst="rect">
            <a:avLst/>
          </a:prstGeom>
        </p:spPr>
      </p:pic>
      <p:sp>
        <p:nvSpPr>
          <p:cNvPr id="4" name="Right Brace 3">
            <a:extLst>
              <a:ext uri="{FF2B5EF4-FFF2-40B4-BE49-F238E27FC236}">
                <a16:creationId xmlns:a16="http://schemas.microsoft.com/office/drawing/2014/main" id="{ABAAD2FF-73B9-DFB8-A617-161832F2C211}"/>
              </a:ext>
            </a:extLst>
          </p:cNvPr>
          <p:cNvSpPr/>
          <p:nvPr/>
        </p:nvSpPr>
        <p:spPr>
          <a:xfrm>
            <a:off x="2137410" y="3954780"/>
            <a:ext cx="1485900" cy="131445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6E7C2F5-21B8-5188-623E-B570244E78C1}"/>
              </a:ext>
            </a:extLst>
          </p:cNvPr>
          <p:cNvSpPr/>
          <p:nvPr/>
        </p:nvSpPr>
        <p:spPr>
          <a:xfrm>
            <a:off x="3768203" y="4114800"/>
            <a:ext cx="1691640" cy="99441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400" b="1" dirty="0">
                <a:solidFill>
                  <a:schemeClr val="tx1"/>
                </a:solidFill>
                <a:latin typeface="Bahnschrift Light Condensed" panose="020B0502040204020203" pitchFamily="34" charset="0"/>
              </a:rPr>
              <a:t>agilnost</a:t>
            </a:r>
          </a:p>
        </p:txBody>
      </p:sp>
    </p:spTree>
    <p:extLst>
      <p:ext uri="{BB962C8B-B14F-4D97-AF65-F5344CB8AC3E}">
        <p14:creationId xmlns:p14="http://schemas.microsoft.com/office/powerpoint/2010/main" val="233045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6FB6AB-3A48-93D7-DB52-4A6EB66E7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FFF0-F9EC-88B4-BCEA-96BE9D312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9696450" cy="1402470"/>
          </a:xfrm>
        </p:spPr>
        <p:txBody>
          <a:bodyPr anchor="t">
            <a:normAutofit/>
          </a:bodyPr>
          <a:lstStyle/>
          <a:p>
            <a:r>
              <a:rPr lang="sr-Latn-RS" sz="3200" dirty="0">
                <a:latin typeface="Bahnschrift Light Condensed" panose="020B0502040204020203" pitchFamily="34" charset="0"/>
              </a:rPr>
              <a:t>Kada sprovoditi testiranja i raditi na razvoju bazičnih motoričkih sposobnosti?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FBB08B8-75E6-2BDB-DA98-2E23F1E2C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4B2A-FEB4-0F1D-0797-BC266B43E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40506"/>
            <a:ext cx="7593060" cy="78943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RS" sz="32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SENZITIVNI PERIODI ZA RAZVOJ MOTORIČKIH SPOSOBNOSTI!!!</a:t>
            </a: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30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D78C86-7140-6556-1805-5F494D1DE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FB0AE-D9E5-830D-E51A-B518E8334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9696450" cy="1402470"/>
          </a:xfrm>
        </p:spPr>
        <p:txBody>
          <a:bodyPr anchor="t">
            <a:normAutofit/>
          </a:bodyPr>
          <a:lstStyle/>
          <a:p>
            <a:r>
              <a:rPr lang="sr-Latn-RS" sz="3200" dirty="0">
                <a:latin typeface="Bahnschrift Light Condensed" panose="020B0502040204020203" pitchFamily="34" charset="0"/>
              </a:rPr>
              <a:t>Kako tumačiti testove?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D0CE1DE-5823-21C2-C349-14A3930D0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E6111-20FB-1FDC-3FDC-9F5E177F7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40506"/>
            <a:ext cx="7593060" cy="789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32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Referentne vrednosti vs. takmičenje sa samim sobom</a:t>
            </a: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0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6DD5108-E517-2AB5-05C7-BD2E5C7B46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004833"/>
              </p:ext>
            </p:extLst>
          </p:nvPr>
        </p:nvGraphicFramePr>
        <p:xfrm>
          <a:off x="1649253" y="701040"/>
          <a:ext cx="8893493" cy="54559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797493">
                  <a:extLst>
                    <a:ext uri="{9D8B030D-6E8A-4147-A177-3AD203B41FA5}">
                      <a16:colId xmlns:a16="http://schemas.microsoft.com/office/drawing/2014/main" val="2899938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640616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0614374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4134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Uzrasna kategorija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Primarni fokus razvoja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Najbolji testovi za kontrolu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Košarkaški element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226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Mlađi uzrast (6-10 godina)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Koordinacija, fleksibilnost, brzina reakcije, agilnost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Slalom bez lopte, Sit and reach test, taping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Vođenje lopte kroz igru, hvat, stav, poligoni sa takmičenjima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448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Pionirski uzrast (11-13 godina)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Brzina i preciznost pokreta (agilnost i fina motorika), aerobna izdržljivost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T test, Sprint 10m, Yo-Yo ili Bip test/Kuperov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Tehnika šuta, dvokorak, promene smera, otvaranje kontra-napada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032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Kadetski uzrast (14-15 godina)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Eksplozivna snaga, izdržljivost u snazi, aerobna izdržljivost, brzinska izdržljivost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Vertikalni skok, bacanje medicinke, line drill („kamikaze“)  ili 300 jardi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Igra 1 na 1, odbrana, tranzicija, teretana (tehnika izvođenja, male težine/izdržljivost u snazi)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823307"/>
                  </a:ext>
                </a:extLst>
              </a:tr>
              <a:tr h="37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r-Latn-RS" sz="2000" b="1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Juniorski uzrast (16-18 godina)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Maksimalna snaga, anaerobna laktatna izdržljivost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Vertikalni skok, Yo-Yo test (Nivo 2), Sprint 20 m ili 300 jardi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Kolektivna taktika, situacioni šut, teretana (veće težine, manji broj ponavljanja)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93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190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11E016-953F-148C-B8D4-0EE4C3036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8DAE-7F15-8C68-E160-D0D89B38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9696450" cy="1402470"/>
          </a:xfrm>
        </p:spPr>
        <p:txBody>
          <a:bodyPr anchor="t">
            <a:normAutofit/>
          </a:bodyPr>
          <a:lstStyle/>
          <a:p>
            <a:r>
              <a:rPr lang="sr-Latn-RS" sz="3200" dirty="0">
                <a:latin typeface="Bahnschrift Light Condensed" panose="020B0502040204020203" pitchFamily="34" charset="0"/>
              </a:rPr>
              <a:t>Biološka vs. hronološka starost</a:t>
            </a:r>
            <a:br>
              <a:rPr lang="sr-Latn-RS" sz="3200" dirty="0">
                <a:latin typeface="Bahnschrift Light Condensed" panose="020B0502040204020203" pitchFamily="34" charset="0"/>
              </a:rPr>
            </a:br>
            <a:r>
              <a:rPr lang="sr-Latn-RS" sz="3200" dirty="0">
                <a:latin typeface="Bahnschrift Light Condensed" panose="020B0502040204020203" pitchFamily="34" charset="0"/>
              </a:rPr>
              <a:t>Retardant vs. akcelerant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399CDE-BC30-AF61-BBA3-492F5B76D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AB401-206E-3792-D115-EE4EE22B0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40506"/>
            <a:ext cx="7593060" cy="789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32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TALENAT   =   AKCELERANT koji trenutno dominira!</a:t>
            </a: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BDD8C27-B705-2FF3-4940-A499AD8E281D}"/>
              </a:ext>
            </a:extLst>
          </p:cNvPr>
          <p:cNvCxnSpPr>
            <a:cxnSpLocks/>
          </p:cNvCxnSpPr>
          <p:nvPr/>
        </p:nvCxnSpPr>
        <p:spPr>
          <a:xfrm flipH="1">
            <a:off x="2080260" y="2457450"/>
            <a:ext cx="342900" cy="7200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99FC176-9A97-58F9-2B47-6C5BD503A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060" y="738065"/>
            <a:ext cx="504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3DF871-006B-32A2-08CF-003A3A2A4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15B8-C604-6D01-CF6A-F7D05AC6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9696450" cy="1402470"/>
          </a:xfrm>
        </p:spPr>
        <p:txBody>
          <a:bodyPr anchor="t">
            <a:normAutofit/>
          </a:bodyPr>
          <a:lstStyle/>
          <a:p>
            <a:r>
              <a:rPr lang="sr-Latn-RS" sz="3200" dirty="0">
                <a:latin typeface="Bahnschrift Light Condensed" panose="020B0502040204020203" pitchFamily="34" charset="0"/>
              </a:rPr>
              <a:t>Kako tumačiti testove?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EA6309A-5B65-6864-16D2-AD3F42AC4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B9319-4150-009B-D1C3-E9CC52D90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40506"/>
            <a:ext cx="7593060" cy="789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32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Referentne vrednosti vs. takmičenje sa samim sobom</a:t>
            </a: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BB143BD-2097-EB85-F34E-409D007AE7F8}"/>
              </a:ext>
            </a:extLst>
          </p:cNvPr>
          <p:cNvSpPr/>
          <p:nvPr/>
        </p:nvSpPr>
        <p:spPr>
          <a:xfrm>
            <a:off x="4068810" y="1608767"/>
            <a:ext cx="4286250" cy="239725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5785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150A2-6CD3-909A-6812-E920593F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Bahnschrift Light Condensed" panose="020B0502040204020203" pitchFamily="34" charset="0"/>
              </a:rPr>
              <a:t>Bazične motoričke sposobnosti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9F297-4B19-1BC9-968C-348EE0016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/>
          </a:p>
          <a:p>
            <a:pPr marL="3657600" lvl="8" indent="0">
              <a:buNone/>
            </a:pPr>
            <a:endParaRPr lang="sr-Latn-RS" sz="2800" b="1" dirty="0">
              <a:solidFill>
                <a:srgbClr val="C00000"/>
              </a:solidFill>
              <a:latin typeface="Bahnschrift Light Condensed" panose="020B0502040204020203" pitchFamily="34" charset="0"/>
            </a:endParaRPr>
          </a:p>
          <a:p>
            <a:pPr marL="3657600" lvl="8" indent="0">
              <a:buNone/>
            </a:pPr>
            <a:endParaRPr lang="sr-Latn-RS" sz="2800" b="1" dirty="0">
              <a:solidFill>
                <a:srgbClr val="C00000"/>
              </a:solidFill>
              <a:latin typeface="Bahnschrift Light Condensed" panose="020B0502040204020203" pitchFamily="34" charset="0"/>
            </a:endParaRPr>
          </a:p>
          <a:p>
            <a:pPr marL="3657600" lvl="8" indent="0">
              <a:buNone/>
            </a:pPr>
            <a:r>
              <a:rPr lang="sr-Latn-RS" sz="28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            </a:t>
            </a:r>
            <a:r>
              <a:rPr lang="sr-Latn-RS" sz="36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Vladimir </a:t>
            </a:r>
          </a:p>
          <a:p>
            <a:pPr marL="3657600" lvl="8" indent="0">
              <a:buNone/>
            </a:pPr>
            <a:r>
              <a:rPr lang="sr-Latn-RS" sz="36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        Zatsiorsky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6CC05C3-9BCD-EE71-4496-482263986902}"/>
              </a:ext>
            </a:extLst>
          </p:cNvPr>
          <p:cNvSpPr/>
          <p:nvPr/>
        </p:nvSpPr>
        <p:spPr>
          <a:xfrm>
            <a:off x="5360310" y="1439120"/>
            <a:ext cx="1620000" cy="12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izdržljiovst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8402EE2-ACE5-6191-EFE5-04647698BC80}"/>
              </a:ext>
            </a:extLst>
          </p:cNvPr>
          <p:cNvSpPr/>
          <p:nvPr/>
        </p:nvSpPr>
        <p:spPr>
          <a:xfrm>
            <a:off x="3715071" y="1838817"/>
            <a:ext cx="1620000" cy="12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snaga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E1CF495-7BFB-32BD-78C6-F1CC626BA674}"/>
              </a:ext>
            </a:extLst>
          </p:cNvPr>
          <p:cNvSpPr/>
          <p:nvPr/>
        </p:nvSpPr>
        <p:spPr>
          <a:xfrm>
            <a:off x="7005549" y="1825625"/>
            <a:ext cx="1620000" cy="12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brzina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2BE4E33-C4EC-7A20-CD67-A14CFEF71F73}"/>
              </a:ext>
            </a:extLst>
          </p:cNvPr>
          <p:cNvSpPr/>
          <p:nvPr/>
        </p:nvSpPr>
        <p:spPr>
          <a:xfrm>
            <a:off x="6344167" y="4480562"/>
            <a:ext cx="1620000" cy="12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koordinacija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7087EEB-FAC0-3712-0C5D-C4BB2D616615}"/>
              </a:ext>
            </a:extLst>
          </p:cNvPr>
          <p:cNvSpPr/>
          <p:nvPr/>
        </p:nvSpPr>
        <p:spPr>
          <a:xfrm>
            <a:off x="4376453" y="4445932"/>
            <a:ext cx="1620000" cy="12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prezicnost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4FE7A56-7F3F-B45C-5D02-D881A74952B6}"/>
              </a:ext>
            </a:extLst>
          </p:cNvPr>
          <p:cNvSpPr/>
          <p:nvPr/>
        </p:nvSpPr>
        <p:spPr>
          <a:xfrm>
            <a:off x="7083044" y="3153094"/>
            <a:ext cx="1620000" cy="12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ravnoteža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CAFA56-C150-34AB-3F3C-AE096845DC0A}"/>
              </a:ext>
            </a:extLst>
          </p:cNvPr>
          <p:cNvSpPr/>
          <p:nvPr/>
        </p:nvSpPr>
        <p:spPr>
          <a:xfrm>
            <a:off x="3430598" y="3153094"/>
            <a:ext cx="1620000" cy="12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gipkost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147DDF-6BF2-B913-AD9F-17A9376C2D80}"/>
              </a:ext>
            </a:extLst>
          </p:cNvPr>
          <p:cNvCxnSpPr/>
          <p:nvPr/>
        </p:nvCxnSpPr>
        <p:spPr>
          <a:xfrm flipV="1">
            <a:off x="6738907" y="675637"/>
            <a:ext cx="983857" cy="69919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BB16647-7658-CD6A-6CB9-3EDE4AB45E1B}"/>
              </a:ext>
            </a:extLst>
          </p:cNvPr>
          <p:cNvCxnSpPr>
            <a:cxnSpLocks/>
          </p:cNvCxnSpPr>
          <p:nvPr/>
        </p:nvCxnSpPr>
        <p:spPr>
          <a:xfrm flipV="1">
            <a:off x="6715238" y="1333324"/>
            <a:ext cx="2497858" cy="5015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1714DAA-52F8-E7E2-6FFF-F77FE1D1087F}"/>
              </a:ext>
            </a:extLst>
          </p:cNvPr>
          <p:cNvSpPr/>
          <p:nvPr/>
        </p:nvSpPr>
        <p:spPr>
          <a:xfrm>
            <a:off x="7815549" y="365125"/>
            <a:ext cx="2825947" cy="4816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Aerobna (O2)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43E464-EACC-5800-C2B6-B770E5DBA1CC}"/>
              </a:ext>
            </a:extLst>
          </p:cNvPr>
          <p:cNvSpPr/>
          <p:nvPr/>
        </p:nvSpPr>
        <p:spPr>
          <a:xfrm>
            <a:off x="9301624" y="1142662"/>
            <a:ext cx="2825947" cy="4816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Anaerobna (bez O2)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8DD4D-17E5-0784-509C-12141124A85D}"/>
              </a:ext>
            </a:extLst>
          </p:cNvPr>
          <p:cNvSpPr/>
          <p:nvPr/>
        </p:nvSpPr>
        <p:spPr>
          <a:xfrm>
            <a:off x="7564089" y="150804"/>
            <a:ext cx="4563482" cy="15365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2800" b="1" dirty="0">
                <a:solidFill>
                  <a:prstClr val="black"/>
                </a:solidFill>
                <a:latin typeface="Bahnschrift Light Condensed" panose="020B0502040204020203" pitchFamily="34" charset="0"/>
              </a:rPr>
              <a:t>funkcionalna dijagnostika</a:t>
            </a:r>
          </a:p>
        </p:txBody>
      </p:sp>
    </p:spTree>
    <p:extLst>
      <p:ext uri="{BB962C8B-B14F-4D97-AF65-F5344CB8AC3E}">
        <p14:creationId xmlns:p14="http://schemas.microsoft.com/office/powerpoint/2010/main" val="334648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28E19-68EB-82D0-69B1-2830F00D3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anchor="t">
            <a:normAutofit/>
          </a:bodyPr>
          <a:lstStyle/>
          <a:p>
            <a:r>
              <a:rPr lang="sr-Latn-RS" sz="3200">
                <a:latin typeface="Bahnschrift Light Condensed" panose="020B0502040204020203" pitchFamily="34" charset="0"/>
              </a:rPr>
              <a:t>Zašto sprovoditi testiranja?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19C9-332E-0DFC-58FE-93006E85F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40" y="2116800"/>
            <a:ext cx="5791199" cy="3602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UKOLIKO NE MERIŠ, KAKO ZNAŠ NA ČEMU TREBA DA RADIŠ?</a:t>
            </a:r>
          </a:p>
          <a:p>
            <a:pPr marL="0" indent="0">
              <a:buNone/>
            </a:pPr>
            <a:endParaRPr lang="sr-Latn-RS" sz="2000" b="1" dirty="0">
              <a:solidFill>
                <a:srgbClr val="C00000"/>
              </a:solidFill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r>
              <a:rPr lang="sr-Latn-RS" sz="2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UKOLIKO NE MERIŠ, KAKO ZNAŠ DA LI DOBRO RADIŠ?</a:t>
            </a:r>
            <a:endParaRPr lang="sr-Latn-RS" sz="2000" dirty="0"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324BE0F-E678-51CA-5A51-FCCB64ABD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242" y="307400"/>
            <a:ext cx="2484000" cy="1987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45BCC97-CFFD-D6BC-F610-3C7694C0D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910" y="307400"/>
            <a:ext cx="3600000" cy="24664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68A87A-435F-14A1-48D0-29AAB7233E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242" y="2322195"/>
            <a:ext cx="2484000" cy="441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3BA0DE-A6FC-30F2-40FA-E604D95410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910" y="2806566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3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28E19-68EB-82D0-69B1-2830F00D3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anchor="t">
            <a:normAutofit/>
          </a:bodyPr>
          <a:lstStyle/>
          <a:p>
            <a:r>
              <a:rPr lang="sr-Latn-RS" sz="3200">
                <a:latin typeface="Bahnschrift Light Condensed" panose="020B0502040204020203" pitchFamily="34" charset="0"/>
              </a:rPr>
              <a:t>Zašto sprovoditi testiranja?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19C9-332E-0DFC-58FE-93006E85F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40" y="2116800"/>
            <a:ext cx="5791199" cy="3602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PRIMARNI CILJ: </a:t>
            </a:r>
          </a:p>
          <a:p>
            <a:pPr marL="0" indent="0">
              <a:buNone/>
            </a:pPr>
            <a:r>
              <a:rPr lang="sr-Latn-RS" sz="2000" dirty="0">
                <a:latin typeface="Bahnschrift Light Condensed" panose="020B0502040204020203" pitchFamily="34" charset="0"/>
              </a:rPr>
              <a:t>Prevencija iznenadne srčane smrti!</a:t>
            </a:r>
          </a:p>
          <a:p>
            <a:pPr marL="0" indent="0">
              <a:buNone/>
            </a:pPr>
            <a:r>
              <a:rPr lang="sr-Latn-RS" sz="2400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Funkcionalna dijagnostika: </a:t>
            </a:r>
          </a:p>
          <a:p>
            <a:pPr marL="0" indent="0">
              <a:buNone/>
            </a:pPr>
            <a:r>
              <a:rPr lang="sr-Latn-RS" sz="2000" b="1" u="sng" dirty="0">
                <a:latin typeface="Bahnschrift Light Condensed" panose="020B0502040204020203" pitchFamily="34" charset="0"/>
              </a:rPr>
              <a:t>EKG srca u miru: </a:t>
            </a:r>
            <a:r>
              <a:rPr lang="sr-Latn-RS" sz="2000" dirty="0">
                <a:latin typeface="Bahnschrift Light Condensed" panose="020B0502040204020203" pitchFamily="34" charset="0"/>
              </a:rPr>
              <a:t>zdravlje vs. adaptacija srčanog mišića na bavljenje sportom (HR ≤ 60)</a:t>
            </a:r>
          </a:p>
          <a:p>
            <a:pPr marL="0" indent="0">
              <a:buNone/>
            </a:pPr>
            <a:r>
              <a:rPr lang="sr-Latn-RS" sz="2000" b="1" u="sng" dirty="0">
                <a:latin typeface="Bahnschrift Light Condensed" panose="020B0502040204020203" pitchFamily="34" charset="0"/>
              </a:rPr>
              <a:t>Ergospirometrija/maksimalni test fizičkim opterećenjem (srce, pluća, metabolizam): </a:t>
            </a:r>
            <a:r>
              <a:rPr lang="sr-Latn-RS" sz="2000" dirty="0">
                <a:latin typeface="Bahnschrift Light Condensed" panose="020B0502040204020203" pitchFamily="34" charset="0"/>
              </a:rPr>
              <a:t>potreba za dodatnom djagnostikom vs. HRmax, VO2max, trenažni pragovi (aerobni i anaerobni prag), anaerobna laktatna izdržljivost, oporavak</a:t>
            </a: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sr-Latn-RS" sz="2000" dirty="0">
              <a:latin typeface="Bahnschrift Light Condensed" panose="020B050204020402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nline Media 5" title="The Shocking Death of Hank Gathers #shorts">
            <a:hlinkClick r:id="" action="ppaction://media"/>
            <a:extLst>
              <a:ext uri="{FF2B5EF4-FFF2-40B4-BE49-F238E27FC236}">
                <a16:creationId xmlns:a16="http://schemas.microsoft.com/office/drawing/2014/main" id="{CC00F2E0-C6B0-00A3-BA48-044A6720FD0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290599" y="842824"/>
            <a:ext cx="2919375" cy="51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2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389614-585F-2D6F-13CC-675357769EB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1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00E436-2040-4BE9-8E73-6683EB3F6C0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20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E2150D-F125-4CF6-3CFE-0A705C1ABDB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56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FA634F-8B77-F90D-5433-78BE60AC78D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66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2CB92E-6570-7A35-FBC1-454B76E595F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21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473</Words>
  <Application>Microsoft Office PowerPoint</Application>
  <PresentationFormat>Widescreen</PresentationFormat>
  <Paragraphs>82</Paragraphs>
  <Slides>18</Slides>
  <Notes>6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Bahnschrift Light Condensed</vt:lpstr>
      <vt:lpstr>Office Theme</vt:lpstr>
      <vt:lpstr>Funkcionalna i motorička testiranja mladih sportista u različitim periodima rasta, razvoja i sazrevanja</vt:lpstr>
      <vt:lpstr>Bazične motoričke sposobnosti</vt:lpstr>
      <vt:lpstr>Zašto sprovoditi testiranja?</vt:lpstr>
      <vt:lpstr>Zašto sprovoditi testiranja?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Zašto sprovoditi testiranja?</vt:lpstr>
      <vt:lpstr>PowerPoint Presentation</vt:lpstr>
      <vt:lpstr>PowerPoint Presentation</vt:lpstr>
      <vt:lpstr>Zašto sprovoditi testiranja?</vt:lpstr>
      <vt:lpstr>Kada sprovoditi testiranja i raditi na razvoju bazičnih motoričkih sposobnosti?</vt:lpstr>
      <vt:lpstr>Kako tumačiti testove?</vt:lpstr>
      <vt:lpstr>PowerPoint Presentation</vt:lpstr>
      <vt:lpstr>Biološka vs. hronološka starost Retardant vs. akcelerant</vt:lpstr>
      <vt:lpstr>Kako tumačiti testove?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Tamara Stojmenovic</dc:creator>
  <cp:lastModifiedBy>Nenad Milosevic</cp:lastModifiedBy>
  <cp:revision>2</cp:revision>
  <dcterms:created xsi:type="dcterms:W3CDTF">2026-08-29T09:40:04Z</dcterms:created>
  <dcterms:modified xsi:type="dcterms:W3CDTF">2026-09-13T20:41:51Z</dcterms:modified>
</cp:coreProperties>
</file>